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504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F3936-92BA-42D2-A8F4-F837BDDCA08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4575D6-944D-410F-B841-DB7D21D6834E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dirty="0" smtClean="0">
              <a:latin typeface="Ariston" panose="03000400000000000000" pitchFamily="66" charset="0"/>
            </a:rPr>
            <a:t>В основу разработки двигательного режима лег ряд принципов:</a:t>
          </a:r>
          <a:endParaRPr lang="ru-RU" sz="3200" dirty="0">
            <a:latin typeface="Ariston" panose="03000400000000000000" pitchFamily="66" charset="0"/>
          </a:endParaRPr>
        </a:p>
      </dgm:t>
    </dgm:pt>
    <dgm:pt modelId="{DC4B02B7-B6A1-4AFB-8F72-DA4DAA0776A2}" type="parTrans" cxnId="{32BD2E64-C107-4E99-9305-FF5F28FFEC42}">
      <dgm:prSet/>
      <dgm:spPr/>
      <dgm:t>
        <a:bodyPr/>
        <a:lstStyle/>
        <a:p>
          <a:endParaRPr lang="ru-RU"/>
        </a:p>
      </dgm:t>
    </dgm:pt>
    <dgm:pt modelId="{602CF524-6A97-4CE6-BF3A-264CF94B27BD}" type="sibTrans" cxnId="{32BD2E64-C107-4E99-9305-FF5F28FFEC42}">
      <dgm:prSet/>
      <dgm:spPr/>
      <dgm:t>
        <a:bodyPr/>
        <a:lstStyle/>
        <a:p>
          <a:endParaRPr lang="ru-RU"/>
        </a:p>
      </dgm:t>
    </dgm:pt>
    <dgm:pt modelId="{32E9F09C-422E-45E8-8CAF-95D86AC1436F}">
      <dgm:prSet phldrT="[Текст]"/>
      <dgm:spPr/>
      <dgm:t>
        <a:bodyPr/>
        <a:lstStyle/>
        <a:p>
          <a:r>
            <a:rPr lang="ru-RU" dirty="0" smtClean="0"/>
            <a:t>Оздоровительная направленность </a:t>
          </a:r>
          <a:endParaRPr lang="ru-RU" dirty="0"/>
        </a:p>
      </dgm:t>
    </dgm:pt>
    <dgm:pt modelId="{BF61634A-C2D8-46F3-BC23-112CC5759F89}" type="parTrans" cxnId="{762B6155-1E41-4DB6-B56C-D25C1B2B31DE}">
      <dgm:prSet/>
      <dgm:spPr/>
      <dgm:t>
        <a:bodyPr/>
        <a:lstStyle/>
        <a:p>
          <a:endParaRPr lang="ru-RU"/>
        </a:p>
      </dgm:t>
    </dgm:pt>
    <dgm:pt modelId="{05D1FB48-5DE7-4E7B-9F91-6ADBCD27F8EF}" type="sibTrans" cxnId="{762B6155-1E41-4DB6-B56C-D25C1B2B31DE}">
      <dgm:prSet/>
      <dgm:spPr/>
      <dgm:t>
        <a:bodyPr/>
        <a:lstStyle/>
        <a:p>
          <a:endParaRPr lang="ru-RU"/>
        </a:p>
      </dgm:t>
    </dgm:pt>
    <dgm:pt modelId="{37AC72B6-E9E5-4BDE-9A9B-121502454102}">
      <dgm:prSet phldrT="[Текст]"/>
      <dgm:spPr/>
      <dgm:t>
        <a:bodyPr/>
        <a:lstStyle/>
        <a:p>
          <a:r>
            <a:rPr lang="ru-RU" dirty="0" smtClean="0"/>
            <a:t>Естественное стимулирование двигательной и интеллектуальной активности</a:t>
          </a:r>
          <a:endParaRPr lang="ru-RU" dirty="0"/>
        </a:p>
      </dgm:t>
    </dgm:pt>
    <dgm:pt modelId="{1F8F1334-536C-4B7B-93C4-94B07ACDC76F}" type="parTrans" cxnId="{1E62CB71-37AF-4908-B491-F92A07BC3057}">
      <dgm:prSet/>
      <dgm:spPr/>
      <dgm:t>
        <a:bodyPr/>
        <a:lstStyle/>
        <a:p>
          <a:endParaRPr lang="ru-RU"/>
        </a:p>
      </dgm:t>
    </dgm:pt>
    <dgm:pt modelId="{623D9CB4-8D6A-40C2-A8CA-8D43279F3339}" type="sibTrans" cxnId="{1E62CB71-37AF-4908-B491-F92A07BC3057}">
      <dgm:prSet/>
      <dgm:spPr/>
      <dgm:t>
        <a:bodyPr/>
        <a:lstStyle/>
        <a:p>
          <a:endParaRPr lang="ru-RU"/>
        </a:p>
      </dgm:t>
    </dgm:pt>
    <dgm:pt modelId="{064BEEBB-B359-42BD-9D5D-29D2801FD3B6}" type="pres">
      <dgm:prSet presAssocID="{7E2F3936-92BA-42D2-A8F4-F837BDDCA08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6EC5D-2FB0-4D6C-B2F0-CEEB93630E44}" type="pres">
      <dgm:prSet presAssocID="{7E2F3936-92BA-42D2-A8F4-F837BDDCA08A}" presName="hierFlow" presStyleCnt="0"/>
      <dgm:spPr/>
    </dgm:pt>
    <dgm:pt modelId="{C969CA9C-63FF-40DC-A7DB-2C01E74D244F}" type="pres">
      <dgm:prSet presAssocID="{7E2F3936-92BA-42D2-A8F4-F837BDDCA08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9C7FD36-C06B-48DC-A0B2-C3436EDC9835}" type="pres">
      <dgm:prSet presAssocID="{5D4575D6-944D-410F-B841-DB7D21D6834E}" presName="Name14" presStyleCnt="0"/>
      <dgm:spPr/>
    </dgm:pt>
    <dgm:pt modelId="{D2924BD9-A041-4260-B68B-9A594A127F32}" type="pres">
      <dgm:prSet presAssocID="{5D4575D6-944D-410F-B841-DB7D21D6834E}" presName="level1Shape" presStyleLbl="node0" presStyleIdx="0" presStyleCnt="1" custScaleX="164228" custScaleY="98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A3DDDB-3427-413F-9782-D2990204ABA6}" type="pres">
      <dgm:prSet presAssocID="{5D4575D6-944D-410F-B841-DB7D21D6834E}" presName="hierChild2" presStyleCnt="0"/>
      <dgm:spPr/>
    </dgm:pt>
    <dgm:pt modelId="{D5F50036-AC75-4390-B380-BEAAC512F862}" type="pres">
      <dgm:prSet presAssocID="{BF61634A-C2D8-46F3-BC23-112CC5759F8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C9E4E979-DC1D-4837-91AC-9EFDF9B8BC79}" type="pres">
      <dgm:prSet presAssocID="{32E9F09C-422E-45E8-8CAF-95D86AC1436F}" presName="Name21" presStyleCnt="0"/>
      <dgm:spPr/>
    </dgm:pt>
    <dgm:pt modelId="{D2BD4CB2-A629-45D4-B4AF-69C7BFB48A0F}" type="pres">
      <dgm:prSet presAssocID="{32E9F09C-422E-45E8-8CAF-95D86AC1436F}" presName="level2Shape" presStyleLbl="node2" presStyleIdx="0" presStyleCnt="2" custLinFactNeighborX="-8384" custLinFactNeighborY="491"/>
      <dgm:spPr/>
      <dgm:t>
        <a:bodyPr/>
        <a:lstStyle/>
        <a:p>
          <a:endParaRPr lang="ru-RU"/>
        </a:p>
      </dgm:t>
    </dgm:pt>
    <dgm:pt modelId="{4FE41C29-A310-4C12-91B2-4ED9736309CA}" type="pres">
      <dgm:prSet presAssocID="{32E9F09C-422E-45E8-8CAF-95D86AC1436F}" presName="hierChild3" presStyleCnt="0"/>
      <dgm:spPr/>
    </dgm:pt>
    <dgm:pt modelId="{C8FC57CC-F052-4DF1-B63C-052CCEF3710B}" type="pres">
      <dgm:prSet presAssocID="{1F8F1334-536C-4B7B-93C4-94B07ACDC76F}" presName="Name19" presStyleLbl="parChTrans1D2" presStyleIdx="1" presStyleCnt="2"/>
      <dgm:spPr/>
      <dgm:t>
        <a:bodyPr/>
        <a:lstStyle/>
        <a:p>
          <a:endParaRPr lang="ru-RU"/>
        </a:p>
      </dgm:t>
    </dgm:pt>
    <dgm:pt modelId="{36401610-BD2B-4A34-B892-5F49A2389DAB}" type="pres">
      <dgm:prSet presAssocID="{37AC72B6-E9E5-4BDE-9A9B-121502454102}" presName="Name21" presStyleCnt="0"/>
      <dgm:spPr/>
    </dgm:pt>
    <dgm:pt modelId="{1D6E8092-AFD6-49CB-9F45-4DEA845FE5C2}" type="pres">
      <dgm:prSet presAssocID="{37AC72B6-E9E5-4BDE-9A9B-121502454102}" presName="level2Shape" presStyleLbl="node2" presStyleIdx="1" presStyleCnt="2" custLinFactNeighborX="18353" custLinFactNeighborY="-21293"/>
      <dgm:spPr/>
      <dgm:t>
        <a:bodyPr/>
        <a:lstStyle/>
        <a:p>
          <a:endParaRPr lang="ru-RU"/>
        </a:p>
      </dgm:t>
    </dgm:pt>
    <dgm:pt modelId="{F3329ADA-60EF-45F7-8269-DC4E0A4D0E41}" type="pres">
      <dgm:prSet presAssocID="{37AC72B6-E9E5-4BDE-9A9B-121502454102}" presName="hierChild3" presStyleCnt="0"/>
      <dgm:spPr/>
    </dgm:pt>
    <dgm:pt modelId="{8D272CB4-29AE-4EC7-956F-BADF6F0F89A2}" type="pres">
      <dgm:prSet presAssocID="{7E2F3936-92BA-42D2-A8F4-F837BDDCA08A}" presName="bgShapesFlow" presStyleCnt="0"/>
      <dgm:spPr/>
    </dgm:pt>
  </dgm:ptLst>
  <dgm:cxnLst>
    <dgm:cxn modelId="{3A81A08B-08A6-4FE3-BBF0-4C1A9F9D17FC}" type="presOf" srcId="{37AC72B6-E9E5-4BDE-9A9B-121502454102}" destId="{1D6E8092-AFD6-49CB-9F45-4DEA845FE5C2}" srcOrd="0" destOrd="0" presId="urn:microsoft.com/office/officeart/2005/8/layout/hierarchy6"/>
    <dgm:cxn modelId="{C1EFA717-2EB2-46BA-B021-B69F812E0A21}" type="presOf" srcId="{1F8F1334-536C-4B7B-93C4-94B07ACDC76F}" destId="{C8FC57CC-F052-4DF1-B63C-052CCEF3710B}" srcOrd="0" destOrd="0" presId="urn:microsoft.com/office/officeart/2005/8/layout/hierarchy6"/>
    <dgm:cxn modelId="{99F26724-7AF9-4EEB-AF68-9D7061739909}" type="presOf" srcId="{5D4575D6-944D-410F-B841-DB7D21D6834E}" destId="{D2924BD9-A041-4260-B68B-9A594A127F32}" srcOrd="0" destOrd="0" presId="urn:microsoft.com/office/officeart/2005/8/layout/hierarchy6"/>
    <dgm:cxn modelId="{B01B20D5-C562-47D4-8F6D-C6374B05FF25}" type="presOf" srcId="{7E2F3936-92BA-42D2-A8F4-F837BDDCA08A}" destId="{064BEEBB-B359-42BD-9D5D-29D2801FD3B6}" srcOrd="0" destOrd="0" presId="urn:microsoft.com/office/officeart/2005/8/layout/hierarchy6"/>
    <dgm:cxn modelId="{17F3E347-6EAB-4191-A1F3-391B74FB8306}" type="presOf" srcId="{32E9F09C-422E-45E8-8CAF-95D86AC1436F}" destId="{D2BD4CB2-A629-45D4-B4AF-69C7BFB48A0F}" srcOrd="0" destOrd="0" presId="urn:microsoft.com/office/officeart/2005/8/layout/hierarchy6"/>
    <dgm:cxn modelId="{32BD2E64-C107-4E99-9305-FF5F28FFEC42}" srcId="{7E2F3936-92BA-42D2-A8F4-F837BDDCA08A}" destId="{5D4575D6-944D-410F-B841-DB7D21D6834E}" srcOrd="0" destOrd="0" parTransId="{DC4B02B7-B6A1-4AFB-8F72-DA4DAA0776A2}" sibTransId="{602CF524-6A97-4CE6-BF3A-264CF94B27BD}"/>
    <dgm:cxn modelId="{762B6155-1E41-4DB6-B56C-D25C1B2B31DE}" srcId="{5D4575D6-944D-410F-B841-DB7D21D6834E}" destId="{32E9F09C-422E-45E8-8CAF-95D86AC1436F}" srcOrd="0" destOrd="0" parTransId="{BF61634A-C2D8-46F3-BC23-112CC5759F89}" sibTransId="{05D1FB48-5DE7-4E7B-9F91-6ADBCD27F8EF}"/>
    <dgm:cxn modelId="{1E62CB71-37AF-4908-B491-F92A07BC3057}" srcId="{5D4575D6-944D-410F-B841-DB7D21D6834E}" destId="{37AC72B6-E9E5-4BDE-9A9B-121502454102}" srcOrd="1" destOrd="0" parTransId="{1F8F1334-536C-4B7B-93C4-94B07ACDC76F}" sibTransId="{623D9CB4-8D6A-40C2-A8CA-8D43279F3339}"/>
    <dgm:cxn modelId="{3C7635EC-3A84-4546-B366-C5425A986B0B}" type="presOf" srcId="{BF61634A-C2D8-46F3-BC23-112CC5759F89}" destId="{D5F50036-AC75-4390-B380-BEAAC512F862}" srcOrd="0" destOrd="0" presId="urn:microsoft.com/office/officeart/2005/8/layout/hierarchy6"/>
    <dgm:cxn modelId="{6E5C7557-E228-4A39-9D52-FE6DCB342B5D}" type="presParOf" srcId="{064BEEBB-B359-42BD-9D5D-29D2801FD3B6}" destId="{D9A6EC5D-2FB0-4D6C-B2F0-CEEB93630E44}" srcOrd="0" destOrd="0" presId="urn:microsoft.com/office/officeart/2005/8/layout/hierarchy6"/>
    <dgm:cxn modelId="{B7A26DA5-6823-47A2-8987-9A8E57E5948C}" type="presParOf" srcId="{D9A6EC5D-2FB0-4D6C-B2F0-CEEB93630E44}" destId="{C969CA9C-63FF-40DC-A7DB-2C01E74D244F}" srcOrd="0" destOrd="0" presId="urn:microsoft.com/office/officeart/2005/8/layout/hierarchy6"/>
    <dgm:cxn modelId="{DA492601-5601-4716-9D21-96E682542168}" type="presParOf" srcId="{C969CA9C-63FF-40DC-A7DB-2C01E74D244F}" destId="{F9C7FD36-C06B-48DC-A0B2-C3436EDC9835}" srcOrd="0" destOrd="0" presId="urn:microsoft.com/office/officeart/2005/8/layout/hierarchy6"/>
    <dgm:cxn modelId="{9C8B271A-9970-4E2D-A9E4-A697FB41E99C}" type="presParOf" srcId="{F9C7FD36-C06B-48DC-A0B2-C3436EDC9835}" destId="{D2924BD9-A041-4260-B68B-9A594A127F32}" srcOrd="0" destOrd="0" presId="urn:microsoft.com/office/officeart/2005/8/layout/hierarchy6"/>
    <dgm:cxn modelId="{D3A849DD-D307-419A-9456-18CC8E530FEB}" type="presParOf" srcId="{F9C7FD36-C06B-48DC-A0B2-C3436EDC9835}" destId="{83A3DDDB-3427-413F-9782-D2990204ABA6}" srcOrd="1" destOrd="0" presId="urn:microsoft.com/office/officeart/2005/8/layout/hierarchy6"/>
    <dgm:cxn modelId="{E0265C05-E90C-4AD4-B8C4-B83C86760DE2}" type="presParOf" srcId="{83A3DDDB-3427-413F-9782-D2990204ABA6}" destId="{D5F50036-AC75-4390-B380-BEAAC512F862}" srcOrd="0" destOrd="0" presId="urn:microsoft.com/office/officeart/2005/8/layout/hierarchy6"/>
    <dgm:cxn modelId="{095B3132-FC16-43EF-86F3-2FD17FAC690A}" type="presParOf" srcId="{83A3DDDB-3427-413F-9782-D2990204ABA6}" destId="{C9E4E979-DC1D-4837-91AC-9EFDF9B8BC79}" srcOrd="1" destOrd="0" presId="urn:microsoft.com/office/officeart/2005/8/layout/hierarchy6"/>
    <dgm:cxn modelId="{9EF878A3-1D3F-491E-8E12-2F7C16322F9F}" type="presParOf" srcId="{C9E4E979-DC1D-4837-91AC-9EFDF9B8BC79}" destId="{D2BD4CB2-A629-45D4-B4AF-69C7BFB48A0F}" srcOrd="0" destOrd="0" presId="urn:microsoft.com/office/officeart/2005/8/layout/hierarchy6"/>
    <dgm:cxn modelId="{A5C0C501-C9C8-40F1-9D6D-0F1677FAC5AB}" type="presParOf" srcId="{C9E4E979-DC1D-4837-91AC-9EFDF9B8BC79}" destId="{4FE41C29-A310-4C12-91B2-4ED9736309CA}" srcOrd="1" destOrd="0" presId="urn:microsoft.com/office/officeart/2005/8/layout/hierarchy6"/>
    <dgm:cxn modelId="{0F882151-07BF-499E-AAEE-49139B89EFD8}" type="presParOf" srcId="{83A3DDDB-3427-413F-9782-D2990204ABA6}" destId="{C8FC57CC-F052-4DF1-B63C-052CCEF3710B}" srcOrd="2" destOrd="0" presId="urn:microsoft.com/office/officeart/2005/8/layout/hierarchy6"/>
    <dgm:cxn modelId="{213F6B9E-A153-450A-90CF-3A98E979D33F}" type="presParOf" srcId="{83A3DDDB-3427-413F-9782-D2990204ABA6}" destId="{36401610-BD2B-4A34-B892-5F49A2389DAB}" srcOrd="3" destOrd="0" presId="urn:microsoft.com/office/officeart/2005/8/layout/hierarchy6"/>
    <dgm:cxn modelId="{9B638368-C840-4B93-8ABD-E22652DB8FEF}" type="presParOf" srcId="{36401610-BD2B-4A34-B892-5F49A2389DAB}" destId="{1D6E8092-AFD6-49CB-9F45-4DEA845FE5C2}" srcOrd="0" destOrd="0" presId="urn:microsoft.com/office/officeart/2005/8/layout/hierarchy6"/>
    <dgm:cxn modelId="{2F57A750-6ACF-43C5-9A4E-070FCCD5E752}" type="presParOf" srcId="{36401610-BD2B-4A34-B892-5F49A2389DAB}" destId="{F3329ADA-60EF-45F7-8269-DC4E0A4D0E41}" srcOrd="1" destOrd="0" presId="urn:microsoft.com/office/officeart/2005/8/layout/hierarchy6"/>
    <dgm:cxn modelId="{79D3CB4A-46AC-4576-A4E3-5DE6309538A5}" type="presParOf" srcId="{064BEEBB-B359-42BD-9D5D-29D2801FD3B6}" destId="{8D272CB4-29AE-4EC7-956F-BADF6F0F89A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24BD9-A041-4260-B68B-9A594A127F32}">
      <dsp:nvSpPr>
        <dsp:cNvPr id="0" name=""/>
        <dsp:cNvSpPr/>
      </dsp:nvSpPr>
      <dsp:spPr>
        <a:xfrm>
          <a:off x="1342032" y="7219"/>
          <a:ext cx="4372718" cy="17489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6000"/>
                <a:satMod val="120000"/>
                <a:lumMod val="120000"/>
              </a:schemeClr>
            </a:gs>
            <a:gs pos="100000">
              <a:schemeClr val="accent6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25000"/>
              <a:satMod val="18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ston" panose="03000400000000000000" pitchFamily="66" charset="0"/>
            </a:rPr>
            <a:t>В основу разработки двигательного режима лег ряд принципов:</a:t>
          </a:r>
          <a:endParaRPr lang="ru-RU" sz="3200" kern="1200" dirty="0">
            <a:latin typeface="Ariston" panose="03000400000000000000" pitchFamily="66" charset="0"/>
          </a:endParaRPr>
        </a:p>
      </dsp:txBody>
      <dsp:txXfrm>
        <a:off x="1393257" y="58444"/>
        <a:ext cx="4270268" cy="1646499"/>
      </dsp:txXfrm>
    </dsp:sp>
    <dsp:sp modelId="{D5F50036-AC75-4390-B380-BEAAC512F862}">
      <dsp:nvSpPr>
        <dsp:cNvPr id="0" name=""/>
        <dsp:cNvSpPr/>
      </dsp:nvSpPr>
      <dsp:spPr>
        <a:xfrm>
          <a:off x="1574476" y="1756168"/>
          <a:ext cx="1953915" cy="717243"/>
        </a:xfrm>
        <a:custGeom>
          <a:avLst/>
          <a:gdLst/>
          <a:ahLst/>
          <a:cxnLst/>
          <a:rect l="0" t="0" r="0" b="0"/>
          <a:pathLst>
            <a:path>
              <a:moveTo>
                <a:pt x="1953915" y="0"/>
              </a:moveTo>
              <a:lnTo>
                <a:pt x="1953915" y="358621"/>
              </a:lnTo>
              <a:lnTo>
                <a:pt x="0" y="358621"/>
              </a:lnTo>
              <a:lnTo>
                <a:pt x="0" y="7172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4CB2-A629-45D4-B4AF-69C7BFB48A0F}">
      <dsp:nvSpPr>
        <dsp:cNvPr id="0" name=""/>
        <dsp:cNvSpPr/>
      </dsp:nvSpPr>
      <dsp:spPr>
        <a:xfrm>
          <a:off x="243181" y="2473411"/>
          <a:ext cx="2662590" cy="1775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Оздоровительная направленность </a:t>
          </a:r>
          <a:endParaRPr lang="ru-RU" sz="2100" kern="1200" dirty="0"/>
        </a:p>
      </dsp:txBody>
      <dsp:txXfrm>
        <a:off x="295171" y="2525401"/>
        <a:ext cx="2558610" cy="1671080"/>
      </dsp:txXfrm>
    </dsp:sp>
    <dsp:sp modelId="{C8FC57CC-F052-4DF1-B63C-052CCEF3710B}">
      <dsp:nvSpPr>
        <dsp:cNvPr id="0" name=""/>
        <dsp:cNvSpPr/>
      </dsp:nvSpPr>
      <dsp:spPr>
        <a:xfrm>
          <a:off x="3528392" y="1756168"/>
          <a:ext cx="2197096" cy="332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30"/>
              </a:lnTo>
              <a:lnTo>
                <a:pt x="2197096" y="166030"/>
              </a:lnTo>
              <a:lnTo>
                <a:pt x="2197096" y="3320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E8092-AFD6-49CB-9F45-4DEA845FE5C2}">
      <dsp:nvSpPr>
        <dsp:cNvPr id="0" name=""/>
        <dsp:cNvSpPr/>
      </dsp:nvSpPr>
      <dsp:spPr>
        <a:xfrm>
          <a:off x="4394193" y="2088228"/>
          <a:ext cx="2662590" cy="1775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Естественное стимулирование двигательной и интеллектуальной активности</a:t>
          </a:r>
          <a:endParaRPr lang="ru-RU" sz="2100" kern="1200" dirty="0"/>
        </a:p>
      </dsp:txBody>
      <dsp:txXfrm>
        <a:off x="4446183" y="2140218"/>
        <a:ext cx="2558610" cy="1671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780108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nastasiaScript" panose="02000505070000020002" pitchFamily="2" charset="0"/>
              </a:rPr>
              <a:t>Движение – здоровье,</a:t>
            </a:r>
            <a:br>
              <a:rPr lang="ru-RU" sz="6000" dirty="0" smtClean="0">
                <a:latin typeface="AnastasiaScript" panose="02000505070000020002" pitchFamily="2" charset="0"/>
              </a:rPr>
            </a:br>
            <a:r>
              <a:rPr lang="ru-RU" sz="6000" dirty="0" smtClean="0">
                <a:latin typeface="AnastasiaScript" panose="02000505070000020002" pitchFamily="2" charset="0"/>
              </a:rPr>
              <a:t>движение – радость ,</a:t>
            </a:r>
            <a:br>
              <a:rPr lang="ru-RU" sz="6000" dirty="0" smtClean="0">
                <a:latin typeface="AnastasiaScript" panose="02000505070000020002" pitchFamily="2" charset="0"/>
              </a:rPr>
            </a:br>
            <a:r>
              <a:rPr lang="ru-RU" sz="6000" dirty="0" smtClean="0">
                <a:latin typeface="AnastasiaScript" panose="02000505070000020002" pitchFamily="2" charset="0"/>
              </a:rPr>
              <a:t>Движение – развитие!</a:t>
            </a:r>
            <a:endParaRPr lang="ru-RU" sz="6000" dirty="0">
              <a:latin typeface="AnastasiaScript" panose="02000505070000020002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355976" y="5013176"/>
            <a:ext cx="4208512" cy="99208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Детский сад «</a:t>
            </a:r>
            <a:r>
              <a:rPr lang="ru-RU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Ивушка</a:t>
            </a: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</a:p>
          <a:p>
            <a:pPr algn="r"/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Воспитатель: </a:t>
            </a:r>
            <a:r>
              <a:rPr lang="ru-RU" sz="2400" dirty="0" err="1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Рянина</a:t>
            </a:r>
            <a:r>
              <a:rPr lang="ru-RU" sz="2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Н.И.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29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243009">
            <a:off x="786408" y="146105"/>
            <a:ext cx="7571184" cy="107444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i="1" dirty="0"/>
              <a:t>Выдающийся педагог В.А. Сухомлинский подчеркивал: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03440" y="2803994"/>
            <a:ext cx="5040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"От здоровья и жизнерадостности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детей зависит их духовная жизнь,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 мировоззрение, умственное развитие,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прочность знаний, вера в свои силы".</a:t>
            </a:r>
          </a:p>
        </p:txBody>
      </p:sp>
    </p:spTree>
    <p:extLst>
      <p:ext uri="{BB962C8B-B14F-4D97-AF65-F5344CB8AC3E}">
        <p14:creationId xmlns:p14="http://schemas.microsoft.com/office/powerpoint/2010/main" val="19549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1441608">
            <a:off x="-443788" y="724950"/>
            <a:ext cx="7683121" cy="125272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Развитие двигательной активности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10" y="4378686"/>
            <a:ext cx="1835697" cy="181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4314" y="4509120"/>
            <a:ext cx="2540368" cy="191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олилиния 13"/>
          <p:cNvSpPr/>
          <p:nvPr/>
        </p:nvSpPr>
        <p:spPr>
          <a:xfrm>
            <a:off x="-1" y="3284984"/>
            <a:ext cx="2051721" cy="792088"/>
          </a:xfrm>
          <a:custGeom>
            <a:avLst/>
            <a:gdLst>
              <a:gd name="connsiteX0" fmla="*/ 0 w 1545608"/>
              <a:gd name="connsiteY0" fmla="*/ 0 h 1947554"/>
              <a:gd name="connsiteX1" fmla="*/ 1545608 w 1545608"/>
              <a:gd name="connsiteY1" fmla="*/ 0 h 1947554"/>
              <a:gd name="connsiteX2" fmla="*/ 1545608 w 1545608"/>
              <a:gd name="connsiteY2" fmla="*/ 1947554 h 1947554"/>
              <a:gd name="connsiteX3" fmla="*/ 0 w 1545608"/>
              <a:gd name="connsiteY3" fmla="*/ 1947554 h 1947554"/>
              <a:gd name="connsiteX4" fmla="*/ 0 w 1545608"/>
              <a:gd name="connsiteY4" fmla="*/ 0 h 19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608" h="1947554">
                <a:moveTo>
                  <a:pt x="0" y="0"/>
                </a:moveTo>
                <a:lnTo>
                  <a:pt x="1545608" y="0"/>
                </a:lnTo>
                <a:lnTo>
                  <a:pt x="1545608" y="1947554"/>
                </a:lnTo>
                <a:lnTo>
                  <a:pt x="0" y="1947554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Развитие физических качеств</a:t>
            </a:r>
            <a:endParaRPr lang="ru-RU" sz="2100" kern="1200" dirty="0"/>
          </a:p>
        </p:txBody>
      </p:sp>
      <p:sp>
        <p:nvSpPr>
          <p:cNvPr id="16" name="Полилиния 15"/>
          <p:cNvSpPr/>
          <p:nvPr/>
        </p:nvSpPr>
        <p:spPr>
          <a:xfrm>
            <a:off x="2547238" y="3431894"/>
            <a:ext cx="3053601" cy="792088"/>
          </a:xfrm>
          <a:custGeom>
            <a:avLst/>
            <a:gdLst>
              <a:gd name="connsiteX0" fmla="*/ 0 w 2551646"/>
              <a:gd name="connsiteY0" fmla="*/ 0 h 1618243"/>
              <a:gd name="connsiteX1" fmla="*/ 2551646 w 2551646"/>
              <a:gd name="connsiteY1" fmla="*/ 0 h 1618243"/>
              <a:gd name="connsiteX2" fmla="*/ 2551646 w 2551646"/>
              <a:gd name="connsiteY2" fmla="*/ 1618243 h 1618243"/>
              <a:gd name="connsiteX3" fmla="*/ 0 w 2551646"/>
              <a:gd name="connsiteY3" fmla="*/ 1618243 h 1618243"/>
              <a:gd name="connsiteX4" fmla="*/ 0 w 2551646"/>
              <a:gd name="connsiteY4" fmla="*/ 0 h 161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646" h="1618243">
                <a:moveTo>
                  <a:pt x="0" y="0"/>
                </a:moveTo>
                <a:lnTo>
                  <a:pt x="2551646" y="0"/>
                </a:lnTo>
                <a:lnTo>
                  <a:pt x="2551646" y="1618243"/>
                </a:lnTo>
                <a:lnTo>
                  <a:pt x="0" y="161824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kern="1200" dirty="0" smtClean="0"/>
              <a:t>Накопление и обогащение двигательного опыта </a:t>
            </a:r>
            <a:endParaRPr lang="ru-RU" sz="21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6107471" y="3424500"/>
            <a:ext cx="2934054" cy="927467"/>
          </a:xfrm>
          <a:custGeom>
            <a:avLst/>
            <a:gdLst>
              <a:gd name="connsiteX0" fmla="*/ 0 w 3028745"/>
              <a:gd name="connsiteY0" fmla="*/ 0 h 1352043"/>
              <a:gd name="connsiteX1" fmla="*/ 3028745 w 3028745"/>
              <a:gd name="connsiteY1" fmla="*/ 0 h 1352043"/>
              <a:gd name="connsiteX2" fmla="*/ 3028745 w 3028745"/>
              <a:gd name="connsiteY2" fmla="*/ 1352043 h 1352043"/>
              <a:gd name="connsiteX3" fmla="*/ 0 w 3028745"/>
              <a:gd name="connsiteY3" fmla="*/ 1352043 h 1352043"/>
              <a:gd name="connsiteX4" fmla="*/ 0 w 3028745"/>
              <a:gd name="connsiteY4" fmla="*/ 0 h 135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8745" h="1352043">
                <a:moveTo>
                  <a:pt x="0" y="0"/>
                </a:moveTo>
                <a:lnTo>
                  <a:pt x="3028745" y="0"/>
                </a:lnTo>
                <a:lnTo>
                  <a:pt x="3028745" y="1352043"/>
                </a:lnTo>
                <a:lnTo>
                  <a:pt x="0" y="1352043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/>
              <a:t>Формирование потребности в двигательной активности и физическом </a:t>
            </a:r>
            <a:r>
              <a:rPr lang="ru-RU" sz="1800" kern="1200" dirty="0" smtClean="0"/>
              <a:t>совершенствовании</a:t>
            </a:r>
            <a:endParaRPr lang="ru-RU" sz="18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0" y="2060848"/>
            <a:ext cx="9143999" cy="1224136"/>
          </a:xfrm>
          <a:custGeom>
            <a:avLst/>
            <a:gdLst>
              <a:gd name="connsiteX0" fmla="*/ 0 w 6842642"/>
              <a:gd name="connsiteY0" fmla="*/ 0 h 779557"/>
              <a:gd name="connsiteX1" fmla="*/ 6842642 w 6842642"/>
              <a:gd name="connsiteY1" fmla="*/ 0 h 779557"/>
              <a:gd name="connsiteX2" fmla="*/ 6842642 w 6842642"/>
              <a:gd name="connsiteY2" fmla="*/ 779557 h 779557"/>
              <a:gd name="connsiteX3" fmla="*/ 0 w 6842642"/>
              <a:gd name="connsiteY3" fmla="*/ 779557 h 779557"/>
              <a:gd name="connsiteX4" fmla="*/ 0 w 6842642"/>
              <a:gd name="connsiteY4" fmla="*/ 0 h 77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642" h="779557">
                <a:moveTo>
                  <a:pt x="0" y="0"/>
                </a:moveTo>
                <a:lnTo>
                  <a:pt x="6842642" y="0"/>
                </a:lnTo>
                <a:lnTo>
                  <a:pt x="6842642" y="779557"/>
                </a:lnTo>
                <a:lnTo>
                  <a:pt x="0" y="77955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ston" panose="03000400000000000000" pitchFamily="66" charset="0"/>
                <a:cs typeface="Aparajita" panose="020B0604020202020204" pitchFamily="34" charset="0"/>
              </a:rPr>
              <a:t>В детском саду для увеличения двигательной  активности создаются условия, в которых физические  возможности детей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>
                <a:latin typeface="Ariston" panose="03000400000000000000" pitchFamily="66" charset="0"/>
                <a:cs typeface="Aparajita" panose="020B0604020202020204" pitchFamily="34" charset="0"/>
              </a:rPr>
              <a:t>раскрываются полностью</a:t>
            </a:r>
            <a:endParaRPr lang="ru-RU" sz="2400" kern="1200" dirty="0">
              <a:latin typeface="Ariston" panose="03000400000000000000" pitchFamily="66" charset="0"/>
              <a:cs typeface="Aparajita" panose="020B0604020202020204" pitchFamily="34" charset="0"/>
            </a:endParaRPr>
          </a:p>
        </p:txBody>
      </p:sp>
      <p:pic>
        <p:nvPicPr>
          <p:cNvPr id="10" name="Рисунок 9" descr="H:\SAM_05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94" y="4347173"/>
            <a:ext cx="2495927" cy="166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26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7390118"/>
              </p:ext>
            </p:extLst>
          </p:nvPr>
        </p:nvGraphicFramePr>
        <p:xfrm>
          <a:off x="1115616" y="404664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7444"/>
            <a:ext cx="4008476" cy="2254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18636"/>
            <a:ext cx="3134299" cy="235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728" y="620688"/>
            <a:ext cx="468052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ston" panose="03000400000000000000" pitchFamily="66" charset="0"/>
              </a:rPr>
              <a:t>Активное участие в спортивных мероприятиях принимают наши родители</a:t>
            </a:r>
            <a:endParaRPr lang="ru-RU" sz="2400" dirty="0">
              <a:latin typeface="Ariston" panose="03000400000000000000" pitchFamily="66" charset="0"/>
            </a:endParaRPr>
          </a:p>
        </p:txBody>
      </p:sp>
      <p:pic>
        <p:nvPicPr>
          <p:cNvPr id="1026" name="Picture 2" descr="G:\фото к презентации двигательная активность\SAM_15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564904"/>
            <a:ext cx="4535488" cy="2551212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к презентации двигательная активность\SAM_2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7" y="4293096"/>
            <a:ext cx="4303802" cy="2420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к презентации двигательная активность\SAM_2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383695"/>
            <a:ext cx="3096344" cy="1741694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908720"/>
            <a:ext cx="7300333" cy="13295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Народные игры представляют собой основу начального этапа формирования гармонически развитой, активной личности .</a:t>
            </a:r>
          </a:p>
        </p:txBody>
      </p:sp>
      <p:pic>
        <p:nvPicPr>
          <p:cNvPr id="2053" name="Picture 5" descr="G:\фото к презентации двигательная активность\SAM_1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438350" cy="19340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фото к презентации двигательная активность\SAM_2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31174"/>
            <a:ext cx="3600400" cy="2025225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фото к презентации двигательная активность\SAM_1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206435" cy="2366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Движение  - жизнь ребенка, его стихия!</a:t>
            </a:r>
            <a:endParaRPr lang="ru-RU" dirty="0"/>
          </a:p>
        </p:txBody>
      </p:sp>
      <p:pic>
        <p:nvPicPr>
          <p:cNvPr id="5" name="Рисунок 4" descr="H:\SAM_05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30764"/>
            <a:ext cx="4223385" cy="316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SAM_05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3" y="4005064"/>
            <a:ext cx="3151863" cy="215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:\SAM_058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r="23922"/>
          <a:stretch/>
        </p:blipFill>
        <p:spPr bwMode="auto">
          <a:xfrm>
            <a:off x="5508103" y="3717032"/>
            <a:ext cx="3362325" cy="2562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6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157046" cy="42484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343926" y="2967335"/>
            <a:ext cx="84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ВНИМАНИЕ!!!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134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Движение – здоровье, движение – радость , Движение – развитие!</vt:lpstr>
      <vt:lpstr>Выдающийся педагог В.А. Сухомлинский подчеркивал:</vt:lpstr>
      <vt:lpstr>Развитие двигательной активности</vt:lpstr>
      <vt:lpstr>Презентация PowerPoint</vt:lpstr>
      <vt:lpstr>Презентация PowerPoint</vt:lpstr>
      <vt:lpstr>Презентация PowerPoint</vt:lpstr>
      <vt:lpstr>Движение  - жизнь ребенка, его стихия!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– здоровье, движение – радость , Движение – развитие!</dc:title>
  <dc:creator>Вадим</dc:creator>
  <cp:lastModifiedBy>Вадим</cp:lastModifiedBy>
  <cp:revision>14</cp:revision>
  <dcterms:created xsi:type="dcterms:W3CDTF">2014-05-03T04:43:36Z</dcterms:created>
  <dcterms:modified xsi:type="dcterms:W3CDTF">2014-05-05T09:36:26Z</dcterms:modified>
</cp:coreProperties>
</file>